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9"/>
  </p:notesMasterIdLst>
  <p:sldIdLst>
    <p:sldId id="256" r:id="rId3"/>
    <p:sldId id="258" r:id="rId4"/>
    <p:sldId id="331" r:id="rId5"/>
    <p:sldId id="332" r:id="rId6"/>
    <p:sldId id="333" r:id="rId7"/>
    <p:sldId id="33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3B80DA-8782-9F63-5F36-8F3DAFBD7392}" name="Musonda, Musonda (Lusaka)" initials="MM" userId="S::MusondaM1@state.gov::a84c6aa0-9aef-480e-9e6b-c31fb525591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32" Type="http://schemas.microsoft.com/office/2018/10/relationships/authors" Target="author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9F669-9089-4499-9619-76A652745E3D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9A31A-07F1-45DD-9256-18A3E41C92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45525"/>
            <a:ext cx="7772400" cy="1207706"/>
          </a:xfrm>
          <a:prstGeom prst="rect">
            <a:avLst/>
          </a:prstGeom>
        </p:spPr>
        <p:txBody>
          <a:bodyPr anchor="b"/>
          <a:lstStyle>
            <a:lvl1pPr algn="ctr">
              <a:defRPr sz="4900" b="1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41648"/>
            <a:ext cx="6858000" cy="1389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0" b="1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5E1E7-5E0E-80FE-22F0-0187C42260FA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DD699A-0FC4-94A7-DD0B-98CBD0879DEB}"/>
              </a:ext>
            </a:extLst>
          </p:cNvPr>
          <p:cNvSpPr/>
          <p:nvPr userDrawn="1"/>
        </p:nvSpPr>
        <p:spPr>
          <a:xfrm>
            <a:off x="580644" y="3507233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ABD20D52-274B-68A8-835D-5158C30A06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0" name="Picture 9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D2EF188E-4A1A-2800-2A4B-8EF39EE93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92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0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64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77824"/>
            <a:ext cx="7886700" cy="812865"/>
          </a:xfrm>
          <a:prstGeom prst="rect">
            <a:avLst/>
          </a:prstGeom>
        </p:spPr>
        <p:txBody>
          <a:bodyPr/>
          <a:lstStyle>
            <a:lvl1pPr algn="ctr">
              <a:defRPr sz="3300" b="0">
                <a:solidFill>
                  <a:schemeClr val="accent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8255"/>
            <a:ext cx="7886700" cy="412870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427C68-6BA5-547D-03FB-33B896352B78}"/>
              </a:ext>
            </a:extLst>
          </p:cNvPr>
          <p:cNvSpPr/>
          <p:nvPr userDrawn="1"/>
        </p:nvSpPr>
        <p:spPr>
          <a:xfrm>
            <a:off x="580644" y="1853184"/>
            <a:ext cx="7982712" cy="975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5927FDF0-F0FA-62CB-7120-BD1160DA9E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30" y="63055"/>
            <a:ext cx="752094" cy="814769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366ACDE3-95E8-692A-5BE9-F25B2211CA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" y="20414"/>
            <a:ext cx="770454" cy="81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1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1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0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38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1E62F37-0522-4E5C-8FCB-63F0905FB072}" type="datetimeFigureOut">
              <a:rPr lang="en-US" smtClean="0"/>
              <a:t>2/16/2026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E59D7D9-68AF-4D44-9350-D871EEBD7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2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0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64727B-1516-759D-9305-BC828B05F7EA}"/>
              </a:ext>
            </a:extLst>
          </p:cNvPr>
          <p:cNvSpPr/>
          <p:nvPr userDrawn="1"/>
        </p:nvSpPr>
        <p:spPr>
          <a:xfrm>
            <a:off x="502024" y="1685365"/>
            <a:ext cx="8062258" cy="657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eat, chair&#10;&#10;AI-generated content may be incorrect.">
            <a:extLst>
              <a:ext uri="{FF2B5EF4-FFF2-40B4-BE49-F238E27FC236}">
                <a16:creationId xmlns:a16="http://schemas.microsoft.com/office/drawing/2014/main" id="{2EEF46F9-385D-A09E-1324-92C54B3F0B3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034" y="68824"/>
            <a:ext cx="711199" cy="770466"/>
          </a:xfrm>
          <a:prstGeom prst="rect">
            <a:avLst/>
          </a:prstGeom>
        </p:spPr>
      </p:pic>
      <p:pic>
        <p:nvPicPr>
          <p:cNvPr id="11" name="Picture 10" descr="A picture containing clipart&#10;&#10;AI-generated content may be incorrect.">
            <a:extLst>
              <a:ext uri="{FF2B5EF4-FFF2-40B4-BE49-F238E27FC236}">
                <a16:creationId xmlns:a16="http://schemas.microsoft.com/office/drawing/2014/main" id="{632E0F76-D8C2-41AA-6913-34F0754030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7" y="79283"/>
            <a:ext cx="720355" cy="76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A206-8A11-16EB-BC06-F6473A525E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300" dirty="0" err="1"/>
              <a:t>PrEP</a:t>
            </a:r>
            <a:r>
              <a:rPr lang="en-US" sz="5300" dirty="0"/>
              <a:t> training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BE2D5-3A50-10C7-64CD-0697659F51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900" dirty="0">
                <a:latin typeface="Century Gothic" panose="020B0502020202020204" pitchFamily="34" charset="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158844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General </a:t>
            </a:r>
            <a:r>
              <a:rPr lang="en-US" sz="4400" b="1" dirty="0" err="1">
                <a:solidFill>
                  <a:schemeClr val="accent3"/>
                </a:solidFill>
                <a:latin typeface="Century Gothic" panose="020B0502020202020204" pitchFamily="34" charset="0"/>
              </a:rPr>
              <a:t>Objcetive</a:t>
            </a:r>
            <a:endParaRPr lang="en-US" sz="44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993392"/>
            <a:ext cx="6858000" cy="3264408"/>
          </a:xfrm>
        </p:spPr>
        <p:txBody>
          <a:bodyPr/>
          <a:lstStyle/>
          <a:p>
            <a:pPr marL="85725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defRPr/>
            </a:pPr>
            <a:r>
              <a:rPr lang="en-US" dirty="0"/>
              <a:t>To increase participants’ technical knowledge and skills on the use of </a:t>
            </a:r>
            <a:r>
              <a:rPr lang="en-US" dirty="0" err="1"/>
              <a:t>PrEP</a:t>
            </a:r>
            <a:r>
              <a:rPr lang="en-US" dirty="0"/>
              <a:t> for HIV prevention.</a:t>
            </a:r>
          </a:p>
          <a:p>
            <a:pPr marL="85725" marR="0" lvl="0" algn="l" defTabSz="914400" rtl="0" eaLnBrk="1" fontAlgn="auto" latinLnBrk="0" hangingPunct="1">
              <a:lnSpc>
                <a:spcPct val="150000"/>
              </a:lnSpc>
              <a:spcBef>
                <a:spcPts val="270"/>
              </a:spcBef>
              <a:spcAft>
                <a:spcPts val="0"/>
              </a:spcAft>
              <a:buClr>
                <a:srgbClr val="000000"/>
              </a:buClr>
              <a:buSzPts val="1800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407174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Specific Technical objectives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439" y="1993391"/>
            <a:ext cx="8093122" cy="4578005"/>
          </a:xfrm>
        </p:spPr>
        <p:txBody>
          <a:bodyPr/>
          <a:lstStyle/>
          <a:p>
            <a:pPr marL="85725" lvl="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defRPr/>
            </a:pPr>
            <a:r>
              <a:rPr lang="en-US" b="1" dirty="0"/>
              <a:t>Clinical and Technical Competency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dirty="0"/>
              <a:t>Describe the pharmacology, mechanism of action, efficacy, and safety profile of various </a:t>
            </a:r>
            <a:r>
              <a:rPr lang="en-US" dirty="0" err="1"/>
              <a:t>PrEP</a:t>
            </a:r>
            <a:r>
              <a:rPr lang="en-US" dirty="0"/>
              <a:t> products approved for use in Zambia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dirty="0"/>
              <a:t>Identify client eligibility criteria, contraindications, and risk assessment approaches for initiating </a:t>
            </a:r>
            <a:r>
              <a:rPr lang="en-US" dirty="0" err="1"/>
              <a:t>PrEP.</a:t>
            </a:r>
            <a:endParaRPr lang="en-US" dirty="0"/>
          </a:p>
          <a:p>
            <a:pPr marL="342900" lvl="0" indent="-342900" algn="l">
              <a:buFont typeface="+mj-lt"/>
              <a:buAutoNum type="arabicPeriod"/>
            </a:pPr>
            <a:r>
              <a:rPr lang="en-US" dirty="0"/>
              <a:t>Demonstrate correct procedures for client counseling, initiation, administration, follow-up, and adverse event management.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dirty="0"/>
              <a:t>Apply appropriate HIV testing algorithms and monitoring requirements before and during </a:t>
            </a:r>
            <a:r>
              <a:rPr lang="en-US" dirty="0" err="1"/>
              <a:t>PrEP</a:t>
            </a:r>
            <a:r>
              <a:rPr lang="en-US" dirty="0"/>
              <a:t> use.</a:t>
            </a:r>
          </a:p>
          <a:p>
            <a:pPr marL="542925" lvl="0" indent="-45720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buFont typeface="+mj-lt"/>
              <a:buAutoNum type="arabicPeriod"/>
              <a:defRPr/>
            </a:pPr>
            <a:endParaRPr lang="en-US" b="1" dirty="0"/>
          </a:p>
          <a:p>
            <a:pPr marL="428625" lvl="0" indent="-34290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buAutoNum type="arabicPeriod"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94392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Specific Technical objectives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439" y="1993391"/>
            <a:ext cx="8093122" cy="4578005"/>
          </a:xfrm>
        </p:spPr>
        <p:txBody>
          <a:bodyPr/>
          <a:lstStyle/>
          <a:p>
            <a:pPr marL="85725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defRPr/>
            </a:pPr>
            <a:r>
              <a:rPr lang="en-US" b="1" dirty="0"/>
              <a:t>Programmatic and Operational Capacity</a:t>
            </a:r>
            <a:endParaRPr lang="en-US" dirty="0"/>
          </a:p>
          <a:p>
            <a:pPr lvl="0" algn="l">
              <a:lnSpc>
                <a:spcPct val="150000"/>
              </a:lnSpc>
            </a:pPr>
            <a:r>
              <a:rPr lang="en-US" dirty="0"/>
              <a:t>1. Integrate LEN for </a:t>
            </a:r>
            <a:r>
              <a:rPr lang="en-US" dirty="0" err="1"/>
              <a:t>PrEP</a:t>
            </a:r>
            <a:r>
              <a:rPr lang="en-US" dirty="0"/>
              <a:t> into existing HIV prevention platforms and service delivery models</a:t>
            </a:r>
          </a:p>
          <a:p>
            <a:pPr lvl="0" algn="l">
              <a:lnSpc>
                <a:spcPct val="150000"/>
              </a:lnSpc>
            </a:pPr>
            <a:r>
              <a:rPr lang="en-US" dirty="0"/>
              <a:t>2. Strengthen supply chain management, pharmacovigilance, documentation, and reporting systems for LEN commodities.</a:t>
            </a:r>
          </a:p>
          <a:p>
            <a:pPr lvl="0" algn="l">
              <a:lnSpc>
                <a:spcPct val="150000"/>
              </a:lnSpc>
            </a:pPr>
            <a:r>
              <a:rPr lang="en-US" dirty="0"/>
              <a:t>3.Utilize monitoring and evaluation tools to track uptake, continuation, safety, and program performance indicators.</a:t>
            </a:r>
          </a:p>
          <a:p>
            <a:pPr marL="542925" lvl="0" indent="-45720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buFont typeface="+mj-lt"/>
              <a:buAutoNum type="arabicPeriod"/>
              <a:defRPr/>
            </a:pPr>
            <a:endParaRPr lang="en-US" b="1" dirty="0"/>
          </a:p>
          <a:p>
            <a:pPr marL="428625" lvl="0" indent="-34290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buAutoNum type="arabicPeriod"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942049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A34F1-1861-C579-DDF4-50E9379B1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679513"/>
            <a:ext cx="7772400" cy="962153"/>
          </a:xfrm>
        </p:spPr>
        <p:txBody>
          <a:bodyPr/>
          <a:lstStyle/>
          <a:p>
            <a:r>
              <a:rPr lang="en-US" sz="40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Specific Technical objectives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0F5AA8-0F36-8815-4137-1ECB3A84F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439" y="1993391"/>
            <a:ext cx="8093122" cy="4864609"/>
          </a:xfrm>
        </p:spPr>
        <p:txBody>
          <a:bodyPr/>
          <a:lstStyle/>
          <a:p>
            <a:pPr marL="85725" lvl="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defRPr/>
            </a:pPr>
            <a:r>
              <a:rPr lang="en-US" b="1" dirty="0"/>
              <a:t>Demand Creation and Communication</a:t>
            </a:r>
          </a:p>
          <a:p>
            <a:pPr lvl="0" algn="l">
              <a:lnSpc>
                <a:spcPct val="150000"/>
              </a:lnSpc>
            </a:pPr>
            <a:r>
              <a:rPr lang="en-US" dirty="0"/>
              <a:t>1. Understand strategies for demand generation and community engagement to promote informed choice among eligible populations.</a:t>
            </a:r>
          </a:p>
          <a:p>
            <a:pPr lvl="0" algn="l">
              <a:lnSpc>
                <a:spcPct val="150000"/>
              </a:lnSpc>
            </a:pPr>
            <a:r>
              <a:rPr lang="en-US" dirty="0"/>
              <a:t>2. Address myths, misconceptions, and stigma related to injectable </a:t>
            </a:r>
            <a:r>
              <a:rPr lang="en-US" dirty="0" err="1"/>
              <a:t>PrEP</a:t>
            </a:r>
            <a:endParaRPr lang="en-US" dirty="0"/>
          </a:p>
          <a:p>
            <a:pPr lvl="0" algn="l">
              <a:lnSpc>
                <a:spcPct val="150000"/>
              </a:lnSpc>
            </a:pPr>
            <a:r>
              <a:rPr lang="en-US" dirty="0"/>
              <a:t>3. Apply effective risk communication and client-centered counseling approaches</a:t>
            </a:r>
          </a:p>
          <a:p>
            <a:pPr marL="428625" lvl="0" indent="-342900" algn="l">
              <a:lnSpc>
                <a:spcPct val="150000"/>
              </a:lnSpc>
              <a:spcBef>
                <a:spcPts val="270"/>
              </a:spcBef>
              <a:buClr>
                <a:srgbClr val="000000"/>
              </a:buClr>
              <a:buSzPts val="1800"/>
              <a:buAutoNum type="arabicPeriod"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cs typeface="Arial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18588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A206-8A11-16EB-BC06-F6473A525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916" y="1122363"/>
            <a:ext cx="7796284" cy="2387600"/>
          </a:xfrm>
        </p:spPr>
        <p:txBody>
          <a:bodyPr>
            <a:normAutofit/>
          </a:bodyPr>
          <a:lstStyle/>
          <a:p>
            <a:r>
              <a:rPr lang="en-US" sz="5300" i="1" dirty="0"/>
              <a:t>End</a:t>
            </a:r>
            <a:r>
              <a:rPr lang="en-US" sz="53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D57C69-4704-4A26-8151-0542DEC30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174" y="3624730"/>
            <a:ext cx="4011768" cy="273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79502"/>
      </p:ext>
    </p:extLst>
  </p:cSld>
  <p:clrMapOvr>
    <a:masterClrMapping/>
  </p:clrMapOvr>
</p:sld>
</file>

<file path=ppt/theme/theme1.xml><?xml version="1.0" encoding="utf-8"?>
<a:theme xmlns:a="http://schemas.openxmlformats.org/drawingml/2006/main" name="MOH PrEP Training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</TotalTime>
  <Words>207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Century Gothic</vt:lpstr>
      <vt:lpstr>Poppins</vt:lpstr>
      <vt:lpstr>MOH PrEP Training</vt:lpstr>
      <vt:lpstr>1_Office Theme</vt:lpstr>
      <vt:lpstr>PrEP training</vt:lpstr>
      <vt:lpstr>General Objcetive</vt:lpstr>
      <vt:lpstr>Specific Technical objectives</vt:lpstr>
      <vt:lpstr>Specific Technical objectives</vt:lpstr>
      <vt:lpstr>Specific Technical objectives</vt:lpstr>
      <vt:lpstr>End </vt:lpstr>
    </vt:vector>
  </TitlesOfParts>
  <Company>Department of State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Musonda, Musonda (Lusaka)</dc:creator>
  <cp:lastModifiedBy>Chimika Phiri</cp:lastModifiedBy>
  <cp:revision>20</cp:revision>
  <dcterms:created xsi:type="dcterms:W3CDTF">2026-02-03T12:22:00Z</dcterms:created>
  <dcterms:modified xsi:type="dcterms:W3CDTF">2026-02-16T21:23:23Z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665d9ee-429a-4d5f-97cc-cfb56e044a6e_Enabled">
    <vt:lpwstr>true</vt:lpwstr>
  </property>
  <property fmtid="{D5CDD505-2E9C-101B-9397-08002B2CF9AE}" pid="3" name="MSIP_Label_1665d9ee-429a-4d5f-97cc-cfb56e044a6e_SetDate">
    <vt:lpwstr>2026-02-03T12:44:06Z</vt:lpwstr>
  </property>
  <property fmtid="{D5CDD505-2E9C-101B-9397-08002B2CF9AE}" pid="4" name="MSIP_Label_1665d9ee-429a-4d5f-97cc-cfb56e044a6e_Method">
    <vt:lpwstr>Privileged</vt:lpwstr>
  </property>
  <property fmtid="{D5CDD505-2E9C-101B-9397-08002B2CF9AE}" pid="5" name="MSIP_Label_1665d9ee-429a-4d5f-97cc-cfb56e044a6e_Name">
    <vt:lpwstr>1665d9ee-429a-4d5f-97cc-cfb56e044a6e</vt:lpwstr>
  </property>
  <property fmtid="{D5CDD505-2E9C-101B-9397-08002B2CF9AE}" pid="6" name="MSIP_Label_1665d9ee-429a-4d5f-97cc-cfb56e044a6e_SiteId">
    <vt:lpwstr>66cf5074-5afe-48d1-a691-a12b2121f44b</vt:lpwstr>
  </property>
  <property fmtid="{D5CDD505-2E9C-101B-9397-08002B2CF9AE}" pid="7" name="MSIP_Label_1665d9ee-429a-4d5f-97cc-cfb56e044a6e_ActionId">
    <vt:lpwstr>bc89a10c-aeab-43d6-bd2a-59d34ee1ba4c</vt:lpwstr>
  </property>
  <property fmtid="{D5CDD505-2E9C-101B-9397-08002B2CF9AE}" pid="8" name="MSIP_Label_1665d9ee-429a-4d5f-97cc-cfb56e044a6e_ContentBits">
    <vt:lpwstr>0</vt:lpwstr>
  </property>
  <property fmtid="{D5CDD505-2E9C-101B-9397-08002B2CF9AE}" pid="9" name="MSIP_Label_1665d9ee-429a-4d5f-97cc-cfb56e044a6e_Tag">
    <vt:lpwstr>10, 0, 1, 1</vt:lpwstr>
  </property>
</Properties>
</file>